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</p:sldIdLst>
  <p:sldSz cx="9144000" cy="6858000" type="screen4x3"/>
  <p:notesSz cx="6865938" cy="9996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4D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14118170992514817"/>
          <c:y val="4.4861391929187304E-2"/>
          <c:w val="0.70585921551472786"/>
          <c:h val="0.829776778997088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2017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5266</c:v>
                </c:pt>
                <c:pt idx="1">
                  <c:v>5265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68-4D06-95B8-E9EEA027E4AD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2018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5118</c:v>
                </c:pt>
                <c:pt idx="1">
                  <c:v>5117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68-4D06-95B8-E9EEA027E4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8596992"/>
        <c:axId val="87395712"/>
        <c:axId val="0"/>
      </c:bar3DChart>
      <c:catAx>
        <c:axId val="8596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87395712"/>
        <c:crosses val="autoZero"/>
        <c:auto val="1"/>
        <c:lblAlgn val="ctr"/>
        <c:lblOffset val="100"/>
        <c:noMultiLvlLbl val="0"/>
      </c:catAx>
      <c:valAx>
        <c:axId val="8739571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859699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2017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List1!$A$2:$A$6</c:f>
              <c:strCache>
                <c:ptCount val="5"/>
                <c:pt idx="0">
                  <c:v>STROŠKI MATERIALA</c:v>
                </c:pt>
                <c:pt idx="1">
                  <c:v>Preh.blago</c:v>
                </c:pt>
                <c:pt idx="2">
                  <c:v>darila za otroke</c:v>
                </c:pt>
                <c:pt idx="3">
                  <c:v>darila za člane</c:v>
                </c:pt>
                <c:pt idx="4">
                  <c:v>drug material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3868</c:v>
                </c:pt>
                <c:pt idx="1">
                  <c:v>116</c:v>
                </c:pt>
                <c:pt idx="2">
                  <c:v>314</c:v>
                </c:pt>
                <c:pt idx="3">
                  <c:v>3438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3B-4BAA-8B73-899A13F19CFB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2018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strRef>
              <c:f>List1!$A$2:$A$6</c:f>
              <c:strCache>
                <c:ptCount val="5"/>
                <c:pt idx="0">
                  <c:v>STROŠKI MATERIALA</c:v>
                </c:pt>
                <c:pt idx="1">
                  <c:v>Preh.blago</c:v>
                </c:pt>
                <c:pt idx="2">
                  <c:v>darila za otroke</c:v>
                </c:pt>
                <c:pt idx="3">
                  <c:v>darila za člane</c:v>
                </c:pt>
                <c:pt idx="4">
                  <c:v>drug material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3789</c:v>
                </c:pt>
                <c:pt idx="1">
                  <c:v>124</c:v>
                </c:pt>
                <c:pt idx="2">
                  <c:v>386</c:v>
                </c:pt>
                <c:pt idx="3">
                  <c:v>3279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3B-4BAA-8B73-899A13F19C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19699968"/>
        <c:axId val="87398016"/>
        <c:axId val="0"/>
      </c:bar3DChart>
      <c:catAx>
        <c:axId val="119699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Georgia" panose="02040502050405020303" pitchFamily="18" charset="0"/>
              </a:defRPr>
            </a:pPr>
            <a:endParaRPr lang="sl-SI"/>
          </a:p>
        </c:txPr>
        <c:crossAx val="87398016"/>
        <c:crosses val="autoZero"/>
        <c:auto val="1"/>
        <c:lblAlgn val="ctr"/>
        <c:lblOffset val="100"/>
        <c:noMultiLvlLbl val="0"/>
      </c:catAx>
      <c:valAx>
        <c:axId val="8739801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11969996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15687172075220154"/>
          <c:y val="5.5382688722819873E-2"/>
          <c:w val="0.7495273061902975"/>
          <c:h val="0.7168010432254969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2017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List1!$A$2:$A$6</c:f>
              <c:strCache>
                <c:ptCount val="5"/>
                <c:pt idx="0">
                  <c:v>STROŠKI STORITEV</c:v>
                </c:pt>
                <c:pt idx="1">
                  <c:v>Izvedba izleta</c:v>
                </c:pt>
                <c:pt idx="2">
                  <c:v>Kilometrina</c:v>
                </c:pt>
                <c:pt idx="3">
                  <c:v>Bančne proviz.in vodenje računa</c:v>
                </c:pt>
                <c:pt idx="4">
                  <c:v>Solidarnostna pomoč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380</c:v>
                </c:pt>
                <c:pt idx="1">
                  <c:v>0</c:v>
                </c:pt>
                <c:pt idx="2">
                  <c:v>256</c:v>
                </c:pt>
                <c:pt idx="3">
                  <c:v>124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82-4597-AACB-5647309DF2D3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2018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strRef>
              <c:f>List1!$A$2:$A$6</c:f>
              <c:strCache>
                <c:ptCount val="5"/>
                <c:pt idx="0">
                  <c:v>STROŠKI STORITEV</c:v>
                </c:pt>
                <c:pt idx="1">
                  <c:v>Izvedba izleta</c:v>
                </c:pt>
                <c:pt idx="2">
                  <c:v>Kilometrina</c:v>
                </c:pt>
                <c:pt idx="3">
                  <c:v>Bančne proviz.in vodenje računa</c:v>
                </c:pt>
                <c:pt idx="4">
                  <c:v>Solidarnostna pomoč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489</c:v>
                </c:pt>
                <c:pt idx="1">
                  <c:v>0</c:v>
                </c:pt>
                <c:pt idx="2">
                  <c:v>59</c:v>
                </c:pt>
                <c:pt idx="3">
                  <c:v>130</c:v>
                </c:pt>
                <c:pt idx="4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82-4597-AACB-5647309DF2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34980864"/>
        <c:axId val="84049920"/>
        <c:axId val="0"/>
      </c:bar3DChart>
      <c:catAx>
        <c:axId val="34980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Georgia" panose="02040502050405020303" pitchFamily="18" charset="0"/>
              </a:defRPr>
            </a:pPr>
            <a:endParaRPr lang="sl-SI"/>
          </a:p>
        </c:txPr>
        <c:crossAx val="84049920"/>
        <c:crosses val="autoZero"/>
        <c:auto val="1"/>
        <c:lblAlgn val="ctr"/>
        <c:lblOffset val="100"/>
        <c:noMultiLvlLbl val="0"/>
      </c:catAx>
      <c:valAx>
        <c:axId val="8404992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3498086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11391331291921843"/>
          <c:y val="0.10378807780797147"/>
          <c:w val="0.68991773597744688"/>
          <c:h val="0.7708500931183049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2017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numRef>
              <c:f>List1!$A$2</c:f>
              <c:numCache>
                <c:formatCode>General</c:formatCode>
                <c:ptCount val="1"/>
              </c:numCache>
            </c:numRef>
          </c:cat>
          <c:val>
            <c:numRef>
              <c:f>List1!$B$2</c:f>
              <c:numCache>
                <c:formatCode>#,##0</c:formatCode>
                <c:ptCount val="1"/>
                <c:pt idx="0">
                  <c:v>1018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E0-46EB-AEFE-A94D4A13C503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2018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numRef>
              <c:f>List1!$A$2</c:f>
              <c:numCache>
                <c:formatCode>General</c:formatCode>
                <c:ptCount val="1"/>
              </c:numCache>
            </c:numRef>
          </c:cat>
          <c:val>
            <c:numRef>
              <c:f>List1!$C$2</c:f>
              <c:numCache>
                <c:formatCode>#,##0</c:formatCode>
                <c:ptCount val="1"/>
                <c:pt idx="0">
                  <c:v>840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E0-46EB-AEFE-A94D4A13C5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34733056"/>
        <c:axId val="84052224"/>
        <c:axId val="0"/>
      </c:bar3DChart>
      <c:catAx>
        <c:axId val="34733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4052224"/>
        <c:crosses val="autoZero"/>
        <c:auto val="1"/>
        <c:lblAlgn val="ctr"/>
        <c:lblOffset val="100"/>
        <c:noMultiLvlLbl val="0"/>
      </c:catAx>
      <c:valAx>
        <c:axId val="8405222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3473305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2017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TRR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4309</c:v>
                </c:pt>
                <c:pt idx="1">
                  <c:v>0</c:v>
                </c:pt>
                <c:pt idx="2">
                  <c:v>4309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8A-456F-9008-D4C3840A615F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2018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TRR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5118</c:v>
                </c:pt>
                <c:pt idx="1">
                  <c:v>0</c:v>
                </c:pt>
                <c:pt idx="2">
                  <c:v>5118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8A-456F-9008-D4C3840A61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34987520"/>
        <c:axId val="74622656"/>
        <c:axId val="0"/>
      </c:bar3DChart>
      <c:catAx>
        <c:axId val="34987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70" baseline="0">
                <a:latin typeface="Georgia" panose="02040502050405020303" pitchFamily="18" charset="0"/>
              </a:defRPr>
            </a:pPr>
            <a:endParaRPr lang="sl-SI"/>
          </a:p>
        </c:txPr>
        <c:crossAx val="74622656"/>
        <c:crosses val="autoZero"/>
        <c:auto val="1"/>
        <c:lblAlgn val="ctr"/>
        <c:lblOffset val="100"/>
        <c:noMultiLvlLbl val="0"/>
      </c:catAx>
      <c:valAx>
        <c:axId val="7462265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34987520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2017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4278</c:v>
                </c:pt>
                <c:pt idx="1">
                  <c:v>0</c:v>
                </c:pt>
                <c:pt idx="2">
                  <c:v>4278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8E-464A-B465-704CE6232588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2018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5118</c:v>
                </c:pt>
                <c:pt idx="1">
                  <c:v>0</c:v>
                </c:pt>
                <c:pt idx="2">
                  <c:v>5118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8E-464A-B465-704CE62325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34984448"/>
        <c:axId val="87416832"/>
        <c:axId val="0"/>
      </c:bar3DChart>
      <c:catAx>
        <c:axId val="34984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70" baseline="0">
                <a:latin typeface="Georgia" panose="02040502050405020303" pitchFamily="18" charset="0"/>
              </a:defRPr>
            </a:pPr>
            <a:endParaRPr lang="sl-SI"/>
          </a:p>
        </c:txPr>
        <c:crossAx val="87416832"/>
        <c:crosses val="autoZero"/>
        <c:auto val="1"/>
        <c:lblAlgn val="ctr"/>
        <c:lblOffset val="100"/>
        <c:noMultiLvlLbl val="0"/>
      </c:catAx>
      <c:valAx>
        <c:axId val="8741683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3498444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  <c:spPr>
        <a:gradFill>
          <a:gsLst>
            <a:gs pos="0">
              <a:srgbClr val="EE755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EE755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2018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PRIHODKI</c:v>
                </c:pt>
                <c:pt idx="1">
                  <c:v>STROŠKI</c:v>
                </c:pt>
                <c:pt idx="2">
                  <c:v>Stanje na TRR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2607</c:v>
                </c:pt>
                <c:pt idx="1">
                  <c:v>88</c:v>
                </c:pt>
                <c:pt idx="2">
                  <c:v>6197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DD-4D6A-9F7B-7D7DB844039D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2019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PRIHODKI</c:v>
                </c:pt>
                <c:pt idx="1">
                  <c:v>STROŠKI</c:v>
                </c:pt>
                <c:pt idx="2">
                  <c:v>Stanje na TRR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2811</c:v>
                </c:pt>
                <c:pt idx="1">
                  <c:v>510</c:v>
                </c:pt>
                <c:pt idx="2">
                  <c:v>7419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DD-4D6A-9F7B-7D7DB84403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14702848"/>
        <c:axId val="85649088"/>
        <c:axId val="0"/>
      </c:bar3DChart>
      <c:catAx>
        <c:axId val="114702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500" baseline="0">
                <a:latin typeface="Georgia" panose="02040502050405020303" pitchFamily="18" charset="0"/>
              </a:defRPr>
            </a:pPr>
            <a:endParaRPr lang="sl-SI"/>
          </a:p>
        </c:txPr>
        <c:crossAx val="85649088"/>
        <c:crosses val="autoZero"/>
        <c:auto val="1"/>
        <c:lblAlgn val="ctr"/>
        <c:lblOffset val="100"/>
        <c:noMultiLvlLbl val="0"/>
      </c:catAx>
      <c:valAx>
        <c:axId val="8564908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11470284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9DBAD4F2-6A68-49C7-A1CC-0B101260293C}" type="datetimeFigureOut">
              <a:rPr lang="sl-SI" smtClean="0"/>
              <a:t>03.07.2019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94928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9109" y="9494928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38449C78-C257-41AB-B5B0-6B8931647E2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6674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D84B2275-F9D9-49F5-B85A-D3837E7633D3}" type="datetimeFigureOut">
              <a:rPr lang="sl-SI" smtClean="0"/>
              <a:t>03.07.2019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594" y="4748332"/>
            <a:ext cx="5492750" cy="4498420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94928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9109" y="9494928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36666A82-B65C-4E11-B41E-DED091D1CBC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86984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71532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12643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33741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28770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63358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28600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89271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35060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29941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l-SI" altLang="sl-SI" noProof="0" smtClean="0"/>
              <a:t>Uredite slog naslova matrice</a:t>
            </a:r>
            <a:endParaRPr lang="en-US" altLang="sl-SI" noProof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sl-SI" altLang="sl-SI" noProof="0" smtClean="0"/>
              <a:t>Uredite slog podnaslova matrice</a:t>
            </a:r>
            <a:endParaRPr lang="en-US" altLang="sl-SI" noProof="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F9165BF-4276-496E-B100-7ABEB05A676A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06F6D-F587-4863-B32E-88E369D9776B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17030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CC812-C8B2-426E-BCF9-003A18FAC3CE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18176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C4C89-ADBA-4A68-AD36-5C3729EEC871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466184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FC0B8-F97D-4C7D-AF30-1ECDE79B57C4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5390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8F764-AF33-4D6E-99BE-59C6579EDEC8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4132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E87E4-0047-4E11-A781-66B590CB540E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891275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EEB72-4309-4CD2-8899-A10AB51FBE5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97852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8BD19-C36A-4439-8FEF-809E9CAEF5EF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7804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2E199-EA3A-4280-AA17-F728413F81F1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11362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A2A69-BEA7-4C44-992A-806D60AC0E2E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519182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EFCA6">
                <a:alpha val="51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FFFF019-FF44-43F9-ABB5-B18E1CDFF321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115616" y="1988840"/>
            <a:ext cx="7799784" cy="1800200"/>
          </a:xfrm>
          <a:noFill/>
          <a:effectLst/>
        </p:spPr>
        <p:txBody>
          <a:bodyPr/>
          <a:lstStyle/>
          <a:p>
            <a:r>
              <a:rPr lang="sl-SI" sz="4000" i="1" dirty="0" smtClean="0">
                <a:latin typeface="Georgia" panose="02040502050405020303" pitchFamily="18" charset="0"/>
              </a:rPr>
              <a:t/>
            </a:r>
            <a:br>
              <a:rPr lang="sl-SI" sz="4000" i="1" dirty="0" smtClean="0">
                <a:latin typeface="Georgia" panose="02040502050405020303" pitchFamily="18" charset="0"/>
              </a:rPr>
            </a:br>
            <a:r>
              <a:rPr lang="sl-SI" sz="4000" i="1" dirty="0" smtClean="0">
                <a:latin typeface="Georgia" panose="02040502050405020303" pitchFamily="18" charset="0"/>
              </a:rPr>
              <a:t>POSLOVANJE  SVIZ OŠ STIČNA </a:t>
            </a:r>
            <a:endParaRPr lang="sl-SI" sz="4000" i="1" dirty="0">
              <a:latin typeface="Georgia" panose="02040502050405020303" pitchFamily="18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63688" y="4005064"/>
            <a:ext cx="6400800" cy="867544"/>
          </a:xfr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977900" stA="21000" endPos="77000" dist="736600" dir="5400000" sy="-100000" algn="bl" rotWithShape="0"/>
          </a:effectLst>
        </p:spPr>
        <p:txBody>
          <a:bodyPr/>
          <a:lstStyle/>
          <a:p>
            <a:r>
              <a:rPr lang="sl-SI" sz="2800" dirty="0" smtClean="0">
                <a:solidFill>
                  <a:schemeClr val="tx2"/>
                </a:solidFill>
                <a:latin typeface="Georgia" panose="02040502050405020303" pitchFamily="18" charset="0"/>
              </a:rPr>
              <a:t>v letu 2018</a:t>
            </a:r>
            <a:endParaRPr lang="sl-S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472108"/>
            <a:ext cx="1899579" cy="158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640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SREDSTVA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7674747"/>
              </p:ext>
            </p:extLst>
          </p:nvPr>
        </p:nvGraphicFramePr>
        <p:xfrm>
          <a:off x="467544" y="126876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3689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OBVEZNOSTI DO VIROV SREDSTEV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553896"/>
              </p:ext>
            </p:extLst>
          </p:nvPr>
        </p:nvGraphicFramePr>
        <p:xfrm>
          <a:off x="611560" y="126876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4009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dirty="0" smtClean="0">
                <a:latin typeface="Georgia" panose="02040502050405020303" pitchFamily="18" charset="0"/>
              </a:rPr>
              <a:t>LETNO POROČILO – sestavljeno iz RAČUNOVODSKEGA POROČILA in POSLOVNEGA</a:t>
            </a:r>
            <a:r>
              <a:rPr lang="sl-SI" sz="3200" i="1" dirty="0" smtClean="0">
                <a:latin typeface="Georgia" panose="02040502050405020303" pitchFamily="18" charset="0"/>
              </a:rPr>
              <a:t> POROČILO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r>
              <a:rPr lang="sl-SI" sz="2400" dirty="0" smtClean="0">
                <a:latin typeface="Georgia" panose="02040502050405020303" pitchFamily="18" charset="0"/>
              </a:rPr>
              <a:t>Računovodsko poročilo - pojasnila k računovodskim izkazom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Poslovno poročilo - delovanje SVIZ v letu 2018</a:t>
            </a:r>
            <a:endParaRPr lang="sl-SI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5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/>
            </a:r>
            <a:br>
              <a:rPr lang="sl-SI" sz="3200" i="1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OBRAČUN DAVKA OD DOHODKOV PRAVNIH OSEB za leto 2018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043608" y="2060848"/>
            <a:ext cx="7795592" cy="3510136"/>
          </a:xfrm>
        </p:spPr>
        <p:txBody>
          <a:bodyPr>
            <a:normAutofit/>
          </a:bodyPr>
          <a:lstStyle/>
          <a:p>
            <a:r>
              <a:rPr lang="sl-SI" sz="2400" dirty="0" smtClean="0">
                <a:latin typeface="Georgia" panose="02040502050405020303" pitchFamily="18" charset="0"/>
              </a:rPr>
              <a:t>Smo davčni zavezanci – sestavitev davčnega obračuna (oddano z elektronskim podpisom na podlagi programa Davčne uprave RS, </a:t>
            </a:r>
            <a:r>
              <a:rPr lang="sl-SI" sz="2400" smtClean="0">
                <a:latin typeface="Georgia" panose="02040502050405020303" pitchFamily="18" charset="0"/>
              </a:rPr>
              <a:t>dne 12.3.2019)</a:t>
            </a:r>
            <a:endParaRPr lang="sl-SI" sz="2400" dirty="0" smtClean="0">
              <a:latin typeface="Georgia" panose="02040502050405020303" pitchFamily="18" charset="0"/>
            </a:endParaRP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Ustanovljeni za opravljanje nepridobitne dejavnosti – oproščeni plačila</a:t>
            </a:r>
          </a:p>
          <a:p>
            <a:pPr>
              <a:buFont typeface="Wingdings" pitchFamily="2" charset="2"/>
              <a:buChar char="Ø"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81774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Poslovanje v letu 2019 – do 30.06.2019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3278325"/>
              </p:ext>
            </p:extLst>
          </p:nvPr>
        </p:nvGraphicFramePr>
        <p:xfrm>
          <a:off x="611560" y="126876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63234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PREDLAGANJE LETNEGA POROČILA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331640" y="2204864"/>
            <a:ext cx="7579568" cy="2862064"/>
          </a:xfrm>
        </p:spPr>
        <p:txBody>
          <a:bodyPr/>
          <a:lstStyle/>
          <a:p>
            <a:r>
              <a:rPr lang="sl-SI" sz="2400" dirty="0" smtClean="0">
                <a:latin typeface="Georgia" panose="02040502050405020303" pitchFamily="18" charset="0"/>
              </a:rPr>
              <a:t>51. člen Zakona o računovodstvu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AJPES (Agencija Republike Slovenije za javnopravne evidence in storitve)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oddali 19.02.2019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38757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SESTAVNI DELI LETNEGA POROČILA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619672" y="2060848"/>
            <a:ext cx="7291536" cy="3006080"/>
          </a:xfrm>
        </p:spPr>
        <p:txBody>
          <a:bodyPr/>
          <a:lstStyle/>
          <a:p>
            <a:r>
              <a:rPr lang="sl-SI" sz="2400" dirty="0" smtClean="0">
                <a:latin typeface="Georgia" panose="02040502050405020303" pitchFamily="18" charset="0"/>
              </a:rPr>
              <a:t>BILANCA STANJA</a:t>
            </a:r>
          </a:p>
          <a:p>
            <a:r>
              <a:rPr lang="sl-SI" sz="2400" dirty="0" smtClean="0">
                <a:latin typeface="Georgia" panose="02040502050405020303" pitchFamily="18" charset="0"/>
              </a:rPr>
              <a:t>IZKAZ POSLOVNEGA IZIDA</a:t>
            </a:r>
          </a:p>
          <a:p>
            <a:r>
              <a:rPr lang="sl-SI" sz="2400" dirty="0" smtClean="0">
                <a:latin typeface="Georgia" panose="02040502050405020303" pitchFamily="18" charset="0"/>
              </a:rPr>
              <a:t>DODATNI PODATKI K IZKAZU POSLOVNEGA IZIDA</a:t>
            </a:r>
          </a:p>
          <a:p>
            <a:r>
              <a:rPr lang="sl-SI" sz="2400" dirty="0" smtClean="0">
                <a:latin typeface="Georgia" panose="02040502050405020303" pitchFamily="18" charset="0"/>
              </a:rPr>
              <a:t>IZJAVA</a:t>
            </a:r>
          </a:p>
          <a:p>
            <a:r>
              <a:rPr lang="sl-SI" sz="2400" dirty="0" smtClean="0">
                <a:latin typeface="Georgia" panose="02040502050405020303" pitchFamily="18" charset="0"/>
              </a:rPr>
              <a:t>LETNO POROČILO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77962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772400" cy="1143000"/>
          </a:xfrm>
        </p:spPr>
        <p:txBody>
          <a:bodyPr/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PODATKI IZ IZKAZA POSLOVNEGA IZIDA 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115616" y="2708920"/>
            <a:ext cx="7795592" cy="604664"/>
          </a:xfrm>
        </p:spPr>
        <p:txBody>
          <a:bodyPr/>
          <a:lstStyle/>
          <a:p>
            <a:r>
              <a:rPr lang="sl-SI" dirty="0" smtClean="0">
                <a:latin typeface="Georgia" panose="02040502050405020303" pitchFamily="18" charset="0"/>
              </a:rPr>
              <a:t>v obdobju od 01.01. do 31.12.2018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081113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PRIHODKI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1470302"/>
              </p:ext>
            </p:extLst>
          </p:nvPr>
        </p:nvGraphicFramePr>
        <p:xfrm>
          <a:off x="1066800" y="1600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9533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STROŠKI MATERIALA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3379627"/>
              </p:ext>
            </p:extLst>
          </p:nvPr>
        </p:nvGraphicFramePr>
        <p:xfrm>
          <a:off x="1043608" y="1412776"/>
          <a:ext cx="763284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597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STROŠKI STORITEV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3326550"/>
              </p:ext>
            </p:extLst>
          </p:nvPr>
        </p:nvGraphicFramePr>
        <p:xfrm>
          <a:off x="827584" y="1600200"/>
          <a:ext cx="763284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7763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/>
            </a:r>
            <a:br>
              <a:rPr lang="sl-SI" sz="3200" i="1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PRESEŽEK PRIHODKOV NAD ODHODKI, oziroma PRESEŽEK ODHODKOV NAD PRIHODKI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0154702"/>
              </p:ext>
            </p:extLst>
          </p:nvPr>
        </p:nvGraphicFramePr>
        <p:xfrm>
          <a:off x="611560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9218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PODATKI IZ BILANCE STANJA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pPr algn="ctr"/>
            <a:r>
              <a:rPr lang="sl-SI" sz="2400" dirty="0" smtClean="0">
                <a:latin typeface="Georgia" panose="02040502050405020303" pitchFamily="18" charset="0"/>
              </a:rPr>
              <a:t>na dan 31.12.2018</a:t>
            </a:r>
            <a:endParaRPr lang="sl-SI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88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ck of Coins-S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124</TotalTime>
  <Words>117</Words>
  <Application>Microsoft Office PowerPoint</Application>
  <PresentationFormat>Diaprojekcija na zaslonu (4:3)</PresentationFormat>
  <Paragraphs>47</Paragraphs>
  <Slides>14</Slides>
  <Notes>9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9" baseType="lpstr">
      <vt:lpstr>Calibri</vt:lpstr>
      <vt:lpstr>Georgia</vt:lpstr>
      <vt:lpstr>Times New Roman</vt:lpstr>
      <vt:lpstr>Wingdings</vt:lpstr>
      <vt:lpstr>Stack of Coins-S</vt:lpstr>
      <vt:lpstr> POSLOVANJE  SVIZ OŠ STIČNA </vt:lpstr>
      <vt:lpstr> PREDLAGANJE LETNEGA POROČILA</vt:lpstr>
      <vt:lpstr> SESTAVNI DELI LETNEGA POROČILA</vt:lpstr>
      <vt:lpstr> PODATKI IZ IZKAZA POSLOVNEGA IZIDA </vt:lpstr>
      <vt:lpstr>PRIHODKI</vt:lpstr>
      <vt:lpstr>STROŠKI MATERIALA</vt:lpstr>
      <vt:lpstr>STROŠKI STORITEV</vt:lpstr>
      <vt:lpstr> PRESEŽEK PRIHODKOV NAD ODHODKI, oziroma PRESEŽEK ODHODKOV NAD PRIHODKI</vt:lpstr>
      <vt:lpstr> PODATKI IZ BILANCE STANJA</vt:lpstr>
      <vt:lpstr>SREDSTVA</vt:lpstr>
      <vt:lpstr>OBVEZNOSTI DO VIROV SREDSTEV</vt:lpstr>
      <vt:lpstr> LETNO POROČILO – sestavljeno iz RAČUNOVODSKEGA POROČILA in POSLOVNEGA POROČILO</vt:lpstr>
      <vt:lpstr> OBRAČUN DAVKA OD DOHODKOV PRAVNIH OSEB za leto 2018</vt:lpstr>
      <vt:lpstr>Poslovanje v letu 2019 – do 30.06.2019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POSLOVANJE  SVIZ OŠ STIČNA</dc:title>
  <dc:creator>Melita</dc:creator>
  <cp:keywords>exciting online presentation communicate impactful exchange information broadcast collaborate on-screen projector white</cp:keywords>
  <dc:description>This template is ideal for your finance related presentations.</dc:description>
  <cp:lastModifiedBy>Melita</cp:lastModifiedBy>
  <cp:revision>25</cp:revision>
  <cp:lastPrinted>2017-07-05T10:56:53Z</cp:lastPrinted>
  <dcterms:created xsi:type="dcterms:W3CDTF">2016-07-06T09:58:14Z</dcterms:created>
  <dcterms:modified xsi:type="dcterms:W3CDTF">2019-07-03T06:38:31Z</dcterms:modified>
  <cp:category>Finance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Stack of Coins</vt:lpwstr>
  </property>
  <property fmtid="{D5CDD505-2E9C-101B-9397-08002B2CF9AE}" pid="3" name="Style">
    <vt:lpwstr>S</vt:lpwstr>
  </property>
  <property fmtid="{D5CDD505-2E9C-101B-9397-08002B2CF9AE}" pid="4" name="Folder">
    <vt:lpwstr>Finance</vt:lpwstr>
  </property>
  <property fmtid="{D5CDD505-2E9C-101B-9397-08002B2CF9AE}" pid="5" name="Attribution">
    <vt:lpwstr>Copyright © 2003 KMT Software, Inc. Images licensed from Hemera Technologies, Inc. © 2003. All Rights Reserved</vt:lpwstr>
  </property>
</Properties>
</file>